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3640" r:id="rId2"/>
    <p:sldId id="3694" r:id="rId3"/>
    <p:sldId id="3707" r:id="rId4"/>
    <p:sldId id="3708" r:id="rId5"/>
    <p:sldId id="3709" r:id="rId6"/>
    <p:sldId id="364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36FF"/>
    <a:srgbClr val="4AAEFC"/>
    <a:srgbClr val="434ACF"/>
    <a:srgbClr val="BF2CFE"/>
    <a:srgbClr val="46B0FA"/>
    <a:srgbClr val="27D4F8"/>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13" autoAdjust="0"/>
    <p:restoredTop sz="96327"/>
  </p:normalViewPr>
  <p:slideViewPr>
    <p:cSldViewPr snapToGrid="0" snapToObjects="1">
      <p:cViewPr varScale="1">
        <p:scale>
          <a:sx n="65" d="100"/>
          <a:sy n="65" d="100"/>
        </p:scale>
        <p:origin x="32" y="4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3/5/2023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3/5/2023</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dirty="0"/>
          </a:p>
        </p:txBody>
      </p:sp>
    </p:spTree>
    <p:extLst>
      <p:ext uri="{BB962C8B-B14F-4D97-AF65-F5344CB8AC3E}">
        <p14:creationId xmlns:p14="http://schemas.microsoft.com/office/powerpoint/2010/main" val="77771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3/5/2023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dirty="0"/>
          </a:p>
        </p:txBody>
      </p:sp>
    </p:spTree>
    <p:extLst>
      <p:ext uri="{BB962C8B-B14F-4D97-AF65-F5344CB8AC3E}">
        <p14:creationId xmlns:p14="http://schemas.microsoft.com/office/powerpoint/2010/main" val="2737340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4829" y="153540"/>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5"/>
          <a:stretch>
            <a:fillRect/>
          </a:stretch>
        </p:blipFill>
        <p:spPr>
          <a:xfrm>
            <a:off x="3576406" y="239763"/>
            <a:ext cx="5985634" cy="1933166"/>
          </a:xfrm>
          <a:prstGeom prst="rect">
            <a:avLst/>
          </a:prstGeom>
        </p:spPr>
      </p:pic>
      <p:sp>
        <p:nvSpPr>
          <p:cNvPr id="12" name="TextBox 11">
            <a:extLst>
              <a:ext uri="{FF2B5EF4-FFF2-40B4-BE49-F238E27FC236}">
                <a16:creationId xmlns:a16="http://schemas.microsoft.com/office/drawing/2014/main" id="{0581529D-3593-AE4E-9F50-CD8F5082B00A}"/>
              </a:ext>
            </a:extLst>
          </p:cNvPr>
          <p:cNvSpPr txBox="1"/>
          <p:nvPr/>
        </p:nvSpPr>
        <p:spPr>
          <a:xfrm>
            <a:off x="9300541" y="5145530"/>
            <a:ext cx="6097656" cy="646331"/>
          </a:xfrm>
          <a:prstGeom prst="rect">
            <a:avLst/>
          </a:prstGeom>
          <a:noFill/>
        </p:spPr>
        <p:txBody>
          <a:bodyPr wrap="square">
            <a:spAutoFit/>
          </a:bodyPr>
          <a:lstStyle/>
          <a:p>
            <a:br>
              <a:rPr lang="en-IN" dirty="0"/>
            </a:br>
            <a:endParaRPr lang="en-US" dirty="0"/>
          </a:p>
        </p:txBody>
      </p:sp>
      <p:sp>
        <p:nvSpPr>
          <p:cNvPr id="9" name="Rectangle 6"/>
          <p:cNvSpPr>
            <a:spLocks noChangeArrowheads="1"/>
          </p:cNvSpPr>
          <p:nvPr/>
        </p:nvSpPr>
        <p:spPr bwMode="auto">
          <a:xfrm>
            <a:off x="1910474" y="2670399"/>
            <a:ext cx="7907934" cy="3198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FF0000"/>
                </a:solidFill>
                <a:effectLst/>
                <a:latin typeface="Algerian" panose="04020705040A02060702" pitchFamily="82" charset="0"/>
                <a:ea typeface="Times New Roman" panose="02020603050405020304" pitchFamily="18" charset="0"/>
                <a:cs typeface="Times New Roman" panose="02020603050405020304" pitchFamily="18" charset="0"/>
              </a:rPr>
              <a:t>Cloud Application Development </a:t>
            </a:r>
            <a:endParaRPr kumimoji="0" lang="en-US" altLang="en-US" sz="3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1" i="0" u="sng"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WEEK-3 EVALUATION</a:t>
            </a:r>
          </a:p>
          <a:p>
            <a:pPr marL="489585">
              <a:lnSpc>
                <a:spcPct val="107000"/>
              </a:lnSpc>
              <a:spcAft>
                <a:spcPts val="0"/>
              </a:spcAft>
            </a:pPr>
            <a:r>
              <a:rPr lang="en-IN" sz="3200" b="1" u="sng" dirty="0">
                <a:solidFill>
                  <a:srgbClr val="000000"/>
                </a:solidFill>
                <a:effectLst/>
                <a:latin typeface="Times New Roman" panose="02020603050405020304" pitchFamily="18" charset="0"/>
                <a:ea typeface="Times New Roman" panose="02020603050405020304" pitchFamily="18" charset="0"/>
              </a:rPr>
              <a:t>Security Management System On Cloud </a:t>
            </a:r>
            <a:endParaRPr lang="en-IN" sz="3200" dirty="0">
              <a:effectLst/>
              <a:latin typeface="Calibri" panose="020F0502020204030204" pitchFamily="34" charset="0"/>
              <a:ea typeface="Calibri" panose="020F0502020204030204" pitchFamily="34" charset="0"/>
            </a:endParaRPr>
          </a:p>
          <a:p>
            <a:pPr marL="1868805">
              <a:lnSpc>
                <a:spcPct val="107000"/>
              </a:lnSpc>
              <a:spcBef>
                <a:spcPts val="405"/>
              </a:spcBef>
              <a:spcAft>
                <a:spcPts val="0"/>
              </a:spcAft>
            </a:pPr>
            <a:r>
              <a:rPr lang="en-IN" sz="3200" b="1" u="sng" dirty="0">
                <a:solidFill>
                  <a:srgbClr val="000000"/>
                </a:solidFill>
                <a:effectLst/>
                <a:latin typeface="Times New Roman" panose="02020603050405020304" pitchFamily="18" charset="0"/>
                <a:ea typeface="Times New Roman" panose="02020603050405020304" pitchFamily="18" charset="0"/>
              </a:rPr>
              <a:t>Infrastructure</a:t>
            </a:r>
            <a:endParaRPr lang="en-IN" sz="3200" dirty="0">
              <a:effectLst/>
              <a:latin typeface="Calibri" panose="020F05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9" name="Picture 4" descr="What is e-Learning Platform - E Learning Platforms in India | AlphaLearn"/>
          <p:cNvPicPr>
            <a:picLocks noChangeAspect="1" noChangeArrowheads="1"/>
          </p:cNvPicPr>
          <p:nvPr/>
        </p:nvPicPr>
        <p:blipFill>
          <a:blip r:embed="rId6">
            <a:extLst>
              <a:ext uri="{28A0092B-C50C-407E-A947-70E740481C1C}">
                <a14:useLocalDpi xmlns:a14="http://schemas.microsoft.com/office/drawing/2010/main" val="0"/>
              </a:ext>
            </a:extLst>
          </a:blip>
          <a:srcRect l="2364" t="2708" r="1921" b="3734"/>
          <a:stretch>
            <a:fillRect/>
          </a:stretch>
        </p:blipFill>
        <p:spPr bwMode="auto">
          <a:xfrm>
            <a:off x="9300541" y="4358150"/>
            <a:ext cx="3216275" cy="251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7CC790-88A0-3584-1471-1CA9C022CD0A}"/>
              </a:ext>
            </a:extLst>
          </p:cNvPr>
          <p:cNvSpPr txBox="1"/>
          <p:nvPr/>
        </p:nvSpPr>
        <p:spPr>
          <a:xfrm>
            <a:off x="304829" y="5401570"/>
            <a:ext cx="7698658" cy="1200329"/>
          </a:xfrm>
          <a:prstGeom prst="rect">
            <a:avLst/>
          </a:prstGeom>
          <a:noFill/>
        </p:spPr>
        <p:txBody>
          <a:bodyPr wrap="square">
            <a:spAutoFit/>
          </a:bodyPr>
          <a:lstStyle/>
          <a:p>
            <a:pPr lvl="0" eaLnBrk="0" fontAlgn="base" hangingPunct="0">
              <a:spcBef>
                <a:spcPct val="0"/>
              </a:spcBef>
              <a:spcAft>
                <a:spcPct val="0"/>
              </a:spcAft>
            </a:pPr>
            <a:r>
              <a:rPr lang="en-US" altLang="en-US" sz="1800" b="1" dirty="0">
                <a:latin typeface="Calibri" panose="020F0502020204030204" pitchFamily="34" charset="0"/>
                <a:ea typeface="Calibri" panose="020F0502020204030204" pitchFamily="34" charset="0"/>
                <a:cs typeface="Mangal"/>
              </a:rPr>
              <a:t>Name: </a:t>
            </a:r>
            <a:r>
              <a:rPr lang="en-US" altLang="en-US" b="1" dirty="0">
                <a:latin typeface="Calibri" panose="020F0502020204030204" pitchFamily="34" charset="0"/>
                <a:ea typeface="Calibri" panose="020F0502020204030204" pitchFamily="34" charset="0"/>
                <a:cs typeface="Mangal"/>
              </a:rPr>
              <a:t>Sourabh Kumar Singh</a:t>
            </a:r>
            <a:endParaRPr lang="en-US" altLang="en-US" sz="1800" dirty="0"/>
          </a:p>
          <a:p>
            <a:pPr lvl="0" eaLnBrk="0" fontAlgn="base" hangingPunct="0">
              <a:spcBef>
                <a:spcPct val="0"/>
              </a:spcBef>
              <a:spcAft>
                <a:spcPct val="0"/>
              </a:spcAft>
            </a:pPr>
            <a:r>
              <a:rPr lang="en-US" altLang="en-US" sz="1800" b="1" dirty="0">
                <a:latin typeface="Calibri" panose="020F0502020204030204" pitchFamily="34" charset="0"/>
                <a:ea typeface="Calibri" panose="020F0502020204030204" pitchFamily="34" charset="0"/>
                <a:cs typeface="Mangal"/>
              </a:rPr>
              <a:t>Sap Id: 500083069</a:t>
            </a:r>
            <a:endParaRPr lang="en-US" altLang="en-US" sz="1800" dirty="0"/>
          </a:p>
          <a:p>
            <a:pPr lvl="0" eaLnBrk="0" fontAlgn="base" hangingPunct="0">
              <a:spcBef>
                <a:spcPct val="0"/>
              </a:spcBef>
              <a:spcAft>
                <a:spcPct val="0"/>
              </a:spcAft>
            </a:pPr>
            <a:r>
              <a:rPr lang="en-US" altLang="en-US" sz="1800" b="1" dirty="0">
                <a:latin typeface="Calibri" panose="020F0502020204030204" pitchFamily="34" charset="0"/>
                <a:ea typeface="Calibri" panose="020F0502020204030204" pitchFamily="34" charset="0"/>
                <a:cs typeface="Mangal"/>
              </a:rPr>
              <a:t> Batch- B1 (Non hons) </a:t>
            </a:r>
            <a:endParaRPr lang="en-US" altLang="en-US" sz="1800" dirty="0"/>
          </a:p>
          <a:p>
            <a:pPr lvl="0" eaLnBrk="0" fontAlgn="base" hangingPunct="0">
              <a:spcBef>
                <a:spcPct val="0"/>
              </a:spcBef>
              <a:spcAft>
                <a:spcPct val="0"/>
              </a:spcAft>
            </a:pPr>
            <a:r>
              <a:rPr lang="en-US" altLang="en-US" sz="1800" b="1" dirty="0">
                <a:latin typeface="Calibri" panose="020F0502020204030204" pitchFamily="34" charset="0"/>
                <a:ea typeface="Calibri" panose="020F0502020204030204" pitchFamily="34" charset="0"/>
                <a:cs typeface="Mangal"/>
              </a:rPr>
              <a:t>Roll no.: R2142201163</a:t>
            </a:r>
          </a:p>
        </p:txBody>
      </p:sp>
      <p:pic>
        <p:nvPicPr>
          <p:cNvPr id="10" name="Recorded Sound">
            <a:hlinkClick r:id="" action="ppaction://media"/>
            <a:extLst>
              <a:ext uri="{FF2B5EF4-FFF2-40B4-BE49-F238E27FC236}">
                <a16:creationId xmlns:a16="http://schemas.microsoft.com/office/drawing/2014/main" id="{6D9BAB2E-C649-38E0-EB2A-E3481309AE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572955" y="659739"/>
            <a:ext cx="682906" cy="682906"/>
          </a:xfrm>
          <a:prstGeom prst="rect">
            <a:avLst/>
          </a:prstGeom>
        </p:spPr>
      </p:pic>
    </p:spTree>
    <p:extLst>
      <p:ext uri="{BB962C8B-B14F-4D97-AF65-F5344CB8AC3E}">
        <p14:creationId xmlns:p14="http://schemas.microsoft.com/office/powerpoint/2010/main" val="1627799822"/>
      </p:ext>
    </p:extLst>
  </p:cSld>
  <p:clrMapOvr>
    <a:masterClrMapping/>
  </p:clrMapOvr>
  <mc:AlternateContent xmlns:mc="http://schemas.openxmlformats.org/markup-compatibility/2006">
    <mc:Choice xmlns:p14="http://schemas.microsoft.com/office/powerpoint/2010/main" Requires="p14">
      <p:transition spd="slow" p14:dur="2000" advTm="11109"/>
    </mc:Choice>
    <mc:Fallback>
      <p:transition spd="slow" advTm="11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215363" y="201001"/>
            <a:ext cx="7530363" cy="461665"/>
          </a:xfrm>
          <a:prstGeom prst="rect">
            <a:avLst/>
          </a:prstGeom>
          <a:noFill/>
        </p:spPr>
        <p:txBody>
          <a:bodyPr wrap="square" rtlCol="0">
            <a:spAutoFit/>
          </a:bodyPr>
          <a:lstStyle/>
          <a:p>
            <a:pPr algn="ctr"/>
            <a:r>
              <a:rPr lang="en-US" sz="2400" b="1" u="sng" dirty="0">
                <a:solidFill>
                  <a:srgbClr val="00B0F0"/>
                </a:solidFill>
                <a:latin typeface="Arial" panose="020B0604020202020204" pitchFamily="34" charset="0"/>
                <a:cs typeface="Arial" panose="020B0604020202020204" pitchFamily="34" charset="0"/>
              </a:rPr>
              <a:t>THREADS AND PROCESSES</a:t>
            </a:r>
            <a:endParaRPr lang="en-IN" sz="2400" b="1" u="sng" dirty="0">
              <a:solidFill>
                <a:srgbClr val="00B0F0"/>
              </a:solidFill>
              <a:latin typeface="Arial" panose="020B0604020202020204" pitchFamily="34" charset="0"/>
              <a:cs typeface="Arial" panose="020B0604020202020204" pitchFamily="34" charset="0"/>
            </a:endParaRPr>
          </a:p>
        </p:txBody>
      </p:sp>
      <p:sp>
        <p:nvSpPr>
          <p:cNvPr id="6" name="Rectangle 5"/>
          <p:cNvSpPr/>
          <p:nvPr/>
        </p:nvSpPr>
        <p:spPr>
          <a:xfrm>
            <a:off x="166255" y="1049213"/>
            <a:ext cx="11628581" cy="5413726"/>
          </a:xfrm>
          <a:prstGeom prst="rect">
            <a:avLst/>
          </a:prstGeom>
        </p:spPr>
        <p:txBody>
          <a:bodyPr wrap="square">
            <a:spAutoFit/>
          </a:bodyPr>
          <a:lstStyle/>
          <a:p>
            <a:pPr marL="228600" algn="just">
              <a:lnSpc>
                <a:spcPct val="107000"/>
              </a:lnSpc>
              <a:spcAft>
                <a:spcPts val="0"/>
              </a:spcAft>
            </a:pPr>
            <a:r>
              <a:rPr lang="en-IN" b="1" u="sng" kern="1800" dirty="0">
                <a:latin typeface="Calibri" panose="020F0502020204030204" pitchFamily="34" charset="0"/>
                <a:ea typeface="Times New Roman" panose="02020603050405020304" pitchFamily="18" charset="0"/>
                <a:cs typeface="Calibri" panose="020F0502020204030204" pitchFamily="34" charset="0"/>
              </a:rPr>
              <a:t>Relationships between threads and processes:</a:t>
            </a:r>
            <a:r>
              <a:rPr lang="en-US" b="1" u="sng" kern="1800" dirty="0">
                <a:latin typeface="Calibri" panose="020F0502020204030204" pitchFamily="34" charset="0"/>
                <a:ea typeface="Times New Roman" panose="02020603050405020304" pitchFamily="18" charset="0"/>
                <a:cs typeface="Calibri" panose="020F0502020204030204" pitchFamily="34" charset="0"/>
              </a:rPr>
              <a:t> </a:t>
            </a:r>
            <a:r>
              <a:rPr lang="en-US" kern="1800" dirty="0">
                <a:latin typeface="Calibri" panose="020F0502020204030204" pitchFamily="34" charset="0"/>
                <a:ea typeface="Times New Roman" panose="02020603050405020304" pitchFamily="18" charset="0"/>
                <a:cs typeface="Calibri" panose="020F0502020204030204" pitchFamily="34" charset="0"/>
              </a:rPr>
              <a:t> Threads are lightweight processes that run inside of a process and share the same memory space and resources, whereas processes are independent </a:t>
            </a:r>
            <a:r>
              <a:rPr lang="en-US" kern="1800" dirty="0" err="1">
                <a:latin typeface="Calibri" panose="020F0502020204030204" pitchFamily="34" charset="0"/>
                <a:ea typeface="Times New Roman" panose="02020603050405020304" pitchFamily="18" charset="0"/>
                <a:cs typeface="Calibri" panose="020F0502020204030204" pitchFamily="34" charset="0"/>
              </a:rPr>
              <a:t>programmes</a:t>
            </a:r>
            <a:r>
              <a:rPr lang="en-US" kern="1800" dirty="0">
                <a:latin typeface="Calibri" panose="020F0502020204030204" pitchFamily="34" charset="0"/>
                <a:ea typeface="Times New Roman" panose="02020603050405020304" pitchFamily="18" charset="0"/>
                <a:cs typeface="Calibri" panose="020F0502020204030204" pitchFamily="34" charset="0"/>
              </a:rPr>
              <a:t> that run in their own memory space and have their own resources. Although threads may </a:t>
            </a:r>
            <a:r>
              <a:rPr lang="en-US" kern="1800" dirty="0" err="1">
                <a:latin typeface="Calibri" panose="020F0502020204030204" pitchFamily="34" charset="0"/>
                <a:ea typeface="Times New Roman" panose="02020603050405020304" pitchFamily="18" charset="0"/>
                <a:cs typeface="Calibri" panose="020F0502020204030204" pitchFamily="34" charset="0"/>
              </a:rPr>
              <a:t>synchronise</a:t>
            </a:r>
            <a:r>
              <a:rPr lang="en-US" kern="1800" dirty="0">
                <a:latin typeface="Calibri" panose="020F0502020204030204" pitchFamily="34" charset="0"/>
                <a:ea typeface="Times New Roman" panose="02020603050405020304" pitchFamily="18" charset="0"/>
                <a:cs typeface="Calibri" panose="020F0502020204030204" pitchFamily="34" charset="0"/>
              </a:rPr>
              <a:t> and communicate with one another more easily than processes, if they are not properly managed, they can also cause interference.</a:t>
            </a:r>
            <a:endParaRPr lang="en-IN" sz="1400" dirty="0">
              <a:latin typeface="Calibri" panose="020F0502020204030204" pitchFamily="34" charset="0"/>
              <a:ea typeface="Calibri" panose="020F0502020204030204" pitchFamily="34" charset="0"/>
              <a:cs typeface="Mangal"/>
            </a:endParaRPr>
          </a:p>
          <a:p>
            <a:pPr marL="228600" algn="just">
              <a:lnSpc>
                <a:spcPct val="107000"/>
              </a:lnSpc>
              <a:spcAft>
                <a:spcPts val="0"/>
              </a:spcAft>
            </a:pPr>
            <a:r>
              <a:rPr lang="en-IN" b="1" u="sng" kern="1800" dirty="0">
                <a:latin typeface="Calibri" panose="020F0502020204030204" pitchFamily="34" charset="0"/>
                <a:ea typeface="Times New Roman" panose="02020603050405020304" pitchFamily="18" charset="0"/>
                <a:cs typeface="Calibri" panose="020F0502020204030204" pitchFamily="34" charset="0"/>
              </a:rPr>
              <a:t>Parallel computing approaches using threads</a:t>
            </a:r>
            <a:r>
              <a:rPr lang="en-IN" kern="1800" dirty="0">
                <a:latin typeface="Calibri" panose="020F0502020204030204" pitchFamily="34" charset="0"/>
                <a:ea typeface="Times New Roman" panose="02020603050405020304" pitchFamily="18" charset="0"/>
                <a:cs typeface="Calibri" panose="020F0502020204030204" pitchFamily="34" charset="0"/>
              </a:rPr>
              <a:t>: </a:t>
            </a:r>
            <a:r>
              <a:rPr lang="en-US" kern="1800" dirty="0">
                <a:latin typeface="Calibri" panose="020F0502020204030204" pitchFamily="34" charset="0"/>
                <a:ea typeface="Times New Roman" panose="02020603050405020304" pitchFamily="18" charset="0"/>
                <a:cs typeface="Calibri" panose="020F0502020204030204" pitchFamily="34" charset="0"/>
              </a:rPr>
              <a:t>The process of breaking a large task down into smaller subtasks that can be carried out concurrently on many processors or cores is known as parallel computing. By breaking a task down into smaller subtasks that can be done concurrently on different threads, threads can be </a:t>
            </a:r>
            <a:r>
              <a:rPr lang="en-US" kern="1800" dirty="0" err="1">
                <a:latin typeface="Calibri" panose="020F0502020204030204" pitchFamily="34" charset="0"/>
                <a:ea typeface="Times New Roman" panose="02020603050405020304" pitchFamily="18" charset="0"/>
                <a:cs typeface="Calibri" panose="020F0502020204030204" pitchFamily="34" charset="0"/>
              </a:rPr>
              <a:t>utilised</a:t>
            </a:r>
            <a:r>
              <a:rPr lang="en-US" kern="1800" dirty="0">
                <a:latin typeface="Calibri" panose="020F0502020204030204" pitchFamily="34" charset="0"/>
                <a:ea typeface="Times New Roman" panose="02020603050405020304" pitchFamily="18" charset="0"/>
                <a:cs typeface="Calibri" panose="020F0502020204030204" pitchFamily="34" charset="0"/>
              </a:rPr>
              <a:t> to implement parallel computing. Using cloud application platforms for multithreading Platforms for managing and deploying cloud-based applications are services made available by cloud service providers. Multithreading is frequently supported by cloud application platforms to handle several requests concurrently and boost performance.</a:t>
            </a:r>
            <a:endParaRPr lang="en-IN" kern="1800" dirty="0">
              <a:latin typeface="Calibri" panose="020F0502020204030204" pitchFamily="34" charset="0"/>
              <a:ea typeface="Times New Roman" panose="02020603050405020304" pitchFamily="18" charset="0"/>
              <a:cs typeface="Calibri" panose="020F0502020204030204" pitchFamily="34" charset="0"/>
            </a:endParaRPr>
          </a:p>
          <a:p>
            <a:pPr marL="228600" algn="just">
              <a:lnSpc>
                <a:spcPct val="107000"/>
              </a:lnSpc>
              <a:spcAft>
                <a:spcPts val="0"/>
              </a:spcAft>
            </a:pPr>
            <a:r>
              <a:rPr lang="en-IN" b="1" u="sng" kern="1800" dirty="0">
                <a:latin typeface="Calibri" panose="020F0502020204030204" pitchFamily="34" charset="0"/>
                <a:ea typeface="Times New Roman" panose="02020603050405020304" pitchFamily="18" charset="0"/>
                <a:cs typeface="Calibri" panose="020F0502020204030204" pitchFamily="34" charset="0"/>
              </a:rPr>
              <a:t>Cloud application platform thread vs. common threads:</a:t>
            </a:r>
            <a:r>
              <a:rPr lang="en-IN" kern="1800" dirty="0">
                <a:latin typeface="Calibri" panose="020F0502020204030204" pitchFamily="34" charset="0"/>
                <a:ea typeface="Times New Roman" panose="02020603050405020304" pitchFamily="18" charset="0"/>
                <a:cs typeface="Calibri" panose="020F0502020204030204" pitchFamily="34" charset="0"/>
              </a:rPr>
              <a:t> </a:t>
            </a:r>
            <a:r>
              <a:rPr lang="en-US" kern="1800" dirty="0">
                <a:latin typeface="Calibri" panose="020F0502020204030204" pitchFamily="34" charset="0"/>
                <a:ea typeface="Times New Roman" panose="02020603050405020304" pitchFamily="18" charset="0"/>
                <a:cs typeface="Calibri" panose="020F0502020204030204" pitchFamily="34" charset="0"/>
              </a:rPr>
              <a:t>Common threads are controlled by the </a:t>
            </a:r>
            <a:r>
              <a:rPr lang="en-US" kern="1800" dirty="0" err="1">
                <a:latin typeface="Calibri" panose="020F0502020204030204" pitchFamily="34" charset="0"/>
                <a:ea typeface="Times New Roman" panose="02020603050405020304" pitchFamily="18" charset="0"/>
                <a:cs typeface="Calibri" panose="020F0502020204030204" pitchFamily="34" charset="0"/>
              </a:rPr>
              <a:t>programme</a:t>
            </a:r>
            <a:r>
              <a:rPr lang="en-US" kern="1800" dirty="0">
                <a:latin typeface="Calibri" panose="020F0502020204030204" pitchFamily="34" charset="0"/>
                <a:ea typeface="Times New Roman" panose="02020603050405020304" pitchFamily="18" charset="0"/>
                <a:cs typeface="Calibri" panose="020F0502020204030204" pitchFamily="34" charset="0"/>
              </a:rPr>
              <a:t> itself, whereas cloud application platform threads are managed by the cloud provider. Although threads on cloud application platforms are often maintained more effectively than ordinary threads, they may be subject to constraints or limitations set by the cloud provider.</a:t>
            </a:r>
            <a:endParaRPr lang="en-IN" kern="1800" dirty="0">
              <a:latin typeface="Calibri" panose="020F0502020204030204" pitchFamily="34" charset="0"/>
              <a:ea typeface="Times New Roman" panose="02020603050405020304" pitchFamily="18" charset="0"/>
              <a:cs typeface="Calibri" panose="020F0502020204030204" pitchFamily="34" charset="0"/>
            </a:endParaRPr>
          </a:p>
          <a:p>
            <a:pPr marL="228600" algn="just">
              <a:lnSpc>
                <a:spcPct val="107000"/>
              </a:lnSpc>
              <a:spcAft>
                <a:spcPts val="0"/>
              </a:spcAft>
            </a:pPr>
            <a:r>
              <a:rPr lang="en-IN" b="1" u="sng" kern="1800" dirty="0">
                <a:latin typeface="Calibri" panose="020F0502020204030204" pitchFamily="34" charset="0"/>
                <a:ea typeface="Times New Roman" panose="02020603050405020304" pitchFamily="18" charset="0"/>
                <a:cs typeface="Calibri" panose="020F0502020204030204" pitchFamily="34" charset="0"/>
              </a:rPr>
              <a:t>Building applications using cloud application platform threads:</a:t>
            </a:r>
            <a:r>
              <a:rPr lang="en-US" b="1" u="sng" kern="1800" dirty="0">
                <a:latin typeface="Calibri" panose="020F0502020204030204" pitchFamily="34" charset="0"/>
                <a:ea typeface="Times New Roman" panose="02020603050405020304" pitchFamily="18" charset="0"/>
                <a:cs typeface="Calibri" panose="020F0502020204030204" pitchFamily="34" charset="0"/>
              </a:rPr>
              <a:t> </a:t>
            </a:r>
            <a:r>
              <a:rPr lang="en-US" kern="1800" dirty="0">
                <a:latin typeface="Calibri" panose="020F0502020204030204" pitchFamily="34" charset="0"/>
                <a:ea typeface="Times New Roman" panose="02020603050405020304" pitchFamily="18" charset="0"/>
                <a:cs typeface="Calibri" panose="020F0502020204030204" pitchFamily="34" charset="0"/>
              </a:rPr>
              <a:t>Developers must know how to use the threading libraries and APIs offered by the cloud platform in order to create apps that use the threading capabilities of the platform. They must also make sure that their application is developed and implemented in a way that can benefit from multithreading and steer clear of problems like deadlocks and race situations.</a:t>
            </a:r>
            <a:endParaRPr lang="en-IN" sz="1400" dirty="0">
              <a:effectLst/>
              <a:latin typeface="Calibri" panose="020F0502020204030204" pitchFamily="34" charset="0"/>
              <a:ea typeface="Calibri" panose="020F0502020204030204" pitchFamily="34" charset="0"/>
              <a:cs typeface="Mangal"/>
            </a:endParaRPr>
          </a:p>
        </p:txBody>
      </p:sp>
      <p:pic>
        <p:nvPicPr>
          <p:cNvPr id="5" name="Recorded Sound">
            <a:hlinkClick r:id="" action="ppaction://media"/>
            <a:extLst>
              <a:ext uri="{FF2B5EF4-FFF2-40B4-BE49-F238E27FC236}">
                <a16:creationId xmlns:a16="http://schemas.microsoft.com/office/drawing/2014/main" id="{8AB0E429-C6B3-FCBC-61F7-445451682A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83024" y="333826"/>
            <a:ext cx="569849" cy="569849"/>
          </a:xfrm>
          <a:prstGeom prst="rect">
            <a:avLst/>
          </a:prstGeom>
        </p:spPr>
      </p:pic>
    </p:spTree>
    <p:extLst>
      <p:ext uri="{BB962C8B-B14F-4D97-AF65-F5344CB8AC3E}">
        <p14:creationId xmlns:p14="http://schemas.microsoft.com/office/powerpoint/2010/main" val="3879729395"/>
      </p:ext>
    </p:extLst>
  </p:cSld>
  <p:clrMapOvr>
    <a:masterClrMapping/>
  </p:clrMapOvr>
  <mc:AlternateContent xmlns:mc="http://schemas.openxmlformats.org/markup-compatibility/2006">
    <mc:Choice xmlns:p14="http://schemas.microsoft.com/office/powerpoint/2010/main" Requires="p14">
      <p:transition spd="slow" p14:dur="2000" advTm="127232"/>
    </mc:Choice>
    <mc:Fallback>
      <p:transition spd="slow" advTm="127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8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901520" y="234510"/>
            <a:ext cx="10361248" cy="979948"/>
          </a:xfrm>
          <a:prstGeom prst="rect">
            <a:avLst/>
          </a:prstGeom>
          <a:noFill/>
        </p:spPr>
        <p:txBody>
          <a:bodyPr wrap="square" rtlCol="0">
            <a:spAutoFit/>
          </a:bodyPr>
          <a:lstStyle/>
          <a:p>
            <a:pPr marL="489585">
              <a:lnSpc>
                <a:spcPct val="107000"/>
              </a:lnSpc>
              <a:spcAft>
                <a:spcPts val="0"/>
              </a:spcAft>
            </a:pPr>
            <a:r>
              <a:rPr lang="en-US" sz="2400" b="1" u="sng" dirty="0">
                <a:solidFill>
                  <a:srgbClr val="46B0FA"/>
                </a:solidFill>
                <a:latin typeface="Arial" panose="020B0604020202020204" pitchFamily="34" charset="0"/>
                <a:cs typeface="Arial" panose="020B0604020202020204" pitchFamily="34" charset="0"/>
              </a:rPr>
              <a:t>HOW SECURITY MANAGEMENT SYSTEM USES THREADS</a:t>
            </a:r>
          </a:p>
          <a:p>
            <a:endParaRPr lang="en-IN" sz="3200" b="1" dirty="0">
              <a:solidFill>
                <a:srgbClr val="46B0FA"/>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A6DBF09-52E4-F784-F145-7376282E9F03}"/>
              </a:ext>
            </a:extLst>
          </p:cNvPr>
          <p:cNvSpPr txBox="1"/>
          <p:nvPr/>
        </p:nvSpPr>
        <p:spPr>
          <a:xfrm flipH="1">
            <a:off x="628649" y="742950"/>
            <a:ext cx="10820399" cy="5632311"/>
          </a:xfrm>
          <a:prstGeom prst="rect">
            <a:avLst/>
          </a:prstGeom>
          <a:noFill/>
        </p:spPr>
        <p:txBody>
          <a:bodyPr wrap="square" rtlCol="0">
            <a:spAutoFit/>
          </a:bodyPr>
          <a:lstStyle/>
          <a:p>
            <a:pPr algn="just"/>
            <a:r>
              <a:rPr lang="en-US" dirty="0"/>
              <a:t>Security management systems use threads to improve their performance, scalability, and responsiveness. Threads are lightweight processes that can execute concurrently within a single program or process, allowing the system to perform multiple tasks simultaneously</a:t>
            </a:r>
          </a:p>
          <a:p>
            <a:pPr algn="just"/>
            <a:r>
              <a:rPr lang="en-US" dirty="0"/>
              <a:t> Here are some ways that security management systems can use threads:</a:t>
            </a:r>
          </a:p>
          <a:p>
            <a:pPr marL="285750" indent="-285750" algn="just">
              <a:buFont typeface="Arial" panose="020B0604020202020204" pitchFamily="34" charset="0"/>
              <a:buChar char="•"/>
            </a:pPr>
            <a:r>
              <a:rPr lang="en-US" b="1" u="sng" dirty="0"/>
              <a:t>Monitoring network traffic: </a:t>
            </a:r>
            <a:r>
              <a:rPr lang="en-US" dirty="0"/>
              <a:t>A security management system can use one or more threads to monitor network traffic and analyze data packets in real-time. This allows the system to detect potential security threats and respond quickly.</a:t>
            </a:r>
          </a:p>
          <a:p>
            <a:pPr marL="285750" indent="-285750" algn="just">
              <a:buFont typeface="Arial" panose="020B0604020202020204" pitchFamily="34" charset="0"/>
              <a:buChar char="•"/>
            </a:pPr>
            <a:r>
              <a:rPr lang="en-US" b="1" u="sng" dirty="0"/>
              <a:t>Analyzing system logs: </a:t>
            </a:r>
            <a:r>
              <a:rPr lang="en-US" dirty="0"/>
              <a:t>A security management system can use threads to analyze system logs, including event logs, error logs, and audit logs. This allows the system to detect security incidents, such as unauthorized access attempts or system failures, and take appropriate action.</a:t>
            </a:r>
          </a:p>
          <a:p>
            <a:pPr marL="285750" indent="-285750" algn="just">
              <a:buFont typeface="Arial" panose="020B0604020202020204" pitchFamily="34" charset="0"/>
              <a:buChar char="•"/>
            </a:pPr>
            <a:r>
              <a:rPr lang="en-US" b="1" u="sng" dirty="0"/>
              <a:t>Performing security scans: </a:t>
            </a:r>
            <a:r>
              <a:rPr lang="en-US" dirty="0"/>
              <a:t>A security management system can use threads to perform security scans on a regular basis, such as vulnerability scans, malware scans, or compliance scans. This allows the system to identify security risks and vulnerabilities and take steps to mitigate them.</a:t>
            </a:r>
          </a:p>
          <a:p>
            <a:pPr marL="285750" indent="-285750" algn="just">
              <a:buFont typeface="Arial" panose="020B0604020202020204" pitchFamily="34" charset="0"/>
              <a:buChar char="•"/>
            </a:pPr>
            <a:r>
              <a:rPr lang="en-US" b="1" u="sng" dirty="0"/>
              <a:t>Managing concurrent connections: </a:t>
            </a:r>
            <a:r>
              <a:rPr lang="en-US" dirty="0"/>
              <a:t>A security management system can use threads to manage concurrent connections from multiple users or devices. This allows the system to handle multiple requests simultaneously without compromising security or system stability.</a:t>
            </a:r>
          </a:p>
          <a:p>
            <a:pPr algn="just"/>
            <a:endParaRPr lang="en-US" dirty="0"/>
          </a:p>
          <a:p>
            <a:pPr algn="just"/>
            <a:r>
              <a:rPr lang="en-US" dirty="0"/>
              <a:t>Overall, using threads can improve the performance and responsiveness of a security management system, allowing it to detect and respond to security threats more effectively. However, it's important to implement multithreading carefully and thoroughly test the system to ensure that it's secure and reliable.</a:t>
            </a:r>
            <a:endParaRPr lang="en-IN" dirty="0"/>
          </a:p>
        </p:txBody>
      </p:sp>
      <p:pic>
        <p:nvPicPr>
          <p:cNvPr id="7" name="Recorded Sound">
            <a:hlinkClick r:id="" action="ppaction://media"/>
            <a:extLst>
              <a:ext uri="{FF2B5EF4-FFF2-40B4-BE49-F238E27FC236}">
                <a16:creationId xmlns:a16="http://schemas.microsoft.com/office/drawing/2014/main" id="{8383A862-6AC1-DE0F-1A0F-EEC8F149A8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26675" y="234510"/>
            <a:ext cx="584640" cy="584640"/>
          </a:xfrm>
          <a:prstGeom prst="rect">
            <a:avLst/>
          </a:prstGeom>
        </p:spPr>
      </p:pic>
    </p:spTree>
    <p:extLst>
      <p:ext uri="{BB962C8B-B14F-4D97-AF65-F5344CB8AC3E}">
        <p14:creationId xmlns:p14="http://schemas.microsoft.com/office/powerpoint/2010/main" val="3164883613"/>
      </p:ext>
    </p:extLst>
  </p:cSld>
  <p:clrMapOvr>
    <a:masterClrMapping/>
  </p:clrMapOvr>
  <mc:AlternateContent xmlns:mc="http://schemas.openxmlformats.org/markup-compatibility/2006">
    <mc:Choice xmlns:p14="http://schemas.microsoft.com/office/powerpoint/2010/main" Requires="p14">
      <p:transition spd="slow" p14:dur="2000" advTm="71480"/>
    </mc:Choice>
    <mc:Fallback>
      <p:transition spd="slow" advTm="71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183971"/>
            <a:ext cx="10434437" cy="979948"/>
          </a:xfrm>
          <a:prstGeom prst="rect">
            <a:avLst/>
          </a:prstGeom>
          <a:noFill/>
        </p:spPr>
        <p:txBody>
          <a:bodyPr wrap="square" rtlCol="0">
            <a:spAutoFit/>
          </a:bodyPr>
          <a:lstStyle/>
          <a:p>
            <a:pPr marL="489585" algn="ctr">
              <a:lnSpc>
                <a:spcPct val="107000"/>
              </a:lnSpc>
              <a:spcAft>
                <a:spcPts val="0"/>
              </a:spcAft>
            </a:pPr>
            <a:r>
              <a:rPr lang="en-US" sz="2400" b="1" u="sng" dirty="0">
                <a:solidFill>
                  <a:srgbClr val="46B0FA"/>
                </a:solidFill>
                <a:latin typeface="Arial" panose="020B0604020202020204" pitchFamily="34" charset="0"/>
                <a:cs typeface="Arial" panose="020B0604020202020204" pitchFamily="34" charset="0"/>
              </a:rPr>
              <a:t>WORKFLOW OF THREADS IN SECURITY MANAGEMENT SYSTEM</a:t>
            </a:r>
            <a:endParaRPr lang="en-IN" sz="2400" u="sng" dirty="0">
              <a:effectLst/>
              <a:latin typeface="Calibri" panose="020F0502020204030204" pitchFamily="34" charset="0"/>
              <a:ea typeface="Calibri" panose="020F0502020204030204" pitchFamily="34" charset="0"/>
            </a:endParaRPr>
          </a:p>
          <a:p>
            <a:pPr algn="ctr"/>
            <a:endParaRPr lang="en-IN" sz="3200" b="1" dirty="0">
              <a:solidFill>
                <a:srgbClr val="46B0FA"/>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1F95AF2-9526-2BFD-FCB8-D10DD767E9D8}"/>
              </a:ext>
            </a:extLst>
          </p:cNvPr>
          <p:cNvSpPr txBox="1"/>
          <p:nvPr/>
        </p:nvSpPr>
        <p:spPr>
          <a:xfrm>
            <a:off x="400050" y="1367678"/>
            <a:ext cx="11389824" cy="4801314"/>
          </a:xfrm>
          <a:prstGeom prst="rect">
            <a:avLst/>
          </a:prstGeom>
          <a:noFill/>
        </p:spPr>
        <p:txBody>
          <a:bodyPr wrap="square">
            <a:spAutoFit/>
          </a:bodyPr>
          <a:lstStyle/>
          <a:p>
            <a:pPr algn="just"/>
            <a:r>
              <a:rPr lang="en-US" i="0" dirty="0">
                <a:effectLst/>
                <a:latin typeface="Söhne"/>
              </a:rPr>
              <a:t>The workflow of threads in a security management system depends on the specific tasks and processes being performed. However, here is a general workflow that illustrates how threads can be used in a security management system:</a:t>
            </a:r>
          </a:p>
          <a:p>
            <a:pPr algn="just"/>
            <a:endParaRPr lang="en-US" b="1" u="sng" dirty="0">
              <a:latin typeface="Söhne"/>
            </a:endParaRPr>
          </a:p>
          <a:p>
            <a:pPr algn="just">
              <a:buFont typeface="+mj-lt"/>
              <a:buAutoNum type="arabicPeriod"/>
            </a:pPr>
            <a:r>
              <a:rPr lang="en-US" b="1" i="0" u="sng" dirty="0">
                <a:effectLst/>
                <a:latin typeface="Söhne"/>
              </a:rPr>
              <a:t>Task scheduling: </a:t>
            </a:r>
            <a:r>
              <a:rPr lang="en-US" b="0" i="0" dirty="0">
                <a:effectLst/>
                <a:latin typeface="Söhne"/>
              </a:rPr>
              <a:t>The security management system determines which tasks need to be performed and schedules them accordingly. For example, it might schedule a network traffic monitoring task to run every 10 seconds.</a:t>
            </a:r>
          </a:p>
          <a:p>
            <a:pPr algn="just">
              <a:buFont typeface="+mj-lt"/>
              <a:buAutoNum type="arabicPeriod"/>
            </a:pPr>
            <a:r>
              <a:rPr lang="en-US" b="1" i="0" u="sng" dirty="0">
                <a:effectLst/>
                <a:latin typeface="Söhne"/>
              </a:rPr>
              <a:t>Thread creation: </a:t>
            </a:r>
            <a:r>
              <a:rPr lang="en-US" b="0" i="0" dirty="0">
                <a:effectLst/>
                <a:latin typeface="Söhne"/>
              </a:rPr>
              <a:t>The system creates one or more threads to perform the scheduled tasks. Each thread is assigned a specific task or set of tasks to perform.</a:t>
            </a:r>
          </a:p>
          <a:p>
            <a:pPr algn="just">
              <a:buFont typeface="+mj-lt"/>
              <a:buAutoNum type="arabicPeriod"/>
            </a:pPr>
            <a:r>
              <a:rPr lang="en-US" b="1" i="0" u="sng" dirty="0">
                <a:effectLst/>
                <a:latin typeface="Söhne"/>
              </a:rPr>
              <a:t>Task execution: </a:t>
            </a:r>
            <a:r>
              <a:rPr lang="en-US" b="0" i="0" dirty="0">
                <a:effectLst/>
                <a:latin typeface="Söhne"/>
              </a:rPr>
              <a:t>The threads execute the scheduled tasks concurrently. For example, one thread might be monitoring network traffic, while another thread is analyzing system logs.</a:t>
            </a:r>
          </a:p>
          <a:p>
            <a:pPr algn="just">
              <a:buFont typeface="+mj-lt"/>
              <a:buAutoNum type="arabicPeriod"/>
            </a:pPr>
            <a:r>
              <a:rPr lang="en-US" b="1" i="0" u="sng" dirty="0">
                <a:effectLst/>
                <a:latin typeface="Söhne"/>
              </a:rPr>
              <a:t>Data processing: </a:t>
            </a:r>
            <a:r>
              <a:rPr lang="en-US" b="0" i="0" dirty="0">
                <a:effectLst/>
                <a:latin typeface="Söhne"/>
              </a:rPr>
              <a:t>As the threads perform their tasks, they process large amounts of data, such as network packets, system logs, or security scan results. Each thread processes data independently, without interfering with other threads.</a:t>
            </a:r>
          </a:p>
          <a:p>
            <a:pPr algn="just">
              <a:buFont typeface="+mj-lt"/>
              <a:buAutoNum type="arabicPeriod"/>
            </a:pPr>
            <a:r>
              <a:rPr lang="en-US" b="1" i="0" u="sng" dirty="0">
                <a:effectLst/>
                <a:latin typeface="Söhne"/>
              </a:rPr>
              <a:t>Event detection: </a:t>
            </a:r>
            <a:r>
              <a:rPr lang="en-US" b="0" i="0" dirty="0">
                <a:effectLst/>
                <a:latin typeface="Söhne"/>
              </a:rPr>
              <a:t>The threads use various algorithms and heuristics to detect security events, such as suspicious network traffic patterns, system errors, or malware infections. When an event is detected, the thread may raise an alert or take other actions, such as blocking network traffic or quarantining infected files.</a:t>
            </a:r>
          </a:p>
          <a:p>
            <a:pPr algn="just">
              <a:buFont typeface="+mj-lt"/>
              <a:buAutoNum type="arabicPeriod"/>
            </a:pPr>
            <a:r>
              <a:rPr lang="en-US" b="1" i="0" u="sng" dirty="0">
                <a:effectLst/>
                <a:latin typeface="Söhne"/>
              </a:rPr>
              <a:t>Thread creation: </a:t>
            </a:r>
            <a:r>
              <a:rPr lang="en-US" b="0" i="0" dirty="0">
                <a:effectLst/>
                <a:latin typeface="Söhne"/>
              </a:rPr>
              <a:t>The system creates one or more threads to perform the scheduled tasks. Each thread is assigned a specific task or set of tasks to perform.</a:t>
            </a:r>
            <a:endParaRPr lang="en-US" dirty="0">
              <a:latin typeface="Söhne"/>
            </a:endParaRPr>
          </a:p>
        </p:txBody>
      </p:sp>
      <p:pic>
        <p:nvPicPr>
          <p:cNvPr id="3" name="Audio 2">
            <a:hlinkClick r:id="" action="ppaction://media"/>
            <a:extLst>
              <a:ext uri="{FF2B5EF4-FFF2-40B4-BE49-F238E27FC236}">
                <a16:creationId xmlns:a16="http://schemas.microsoft.com/office/drawing/2014/main" id="{90D13542-E7BC-B9A5-168D-E56220E06B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55299" y="673944"/>
            <a:ext cx="693733" cy="693733"/>
          </a:xfrm>
          <a:prstGeom prst="rect">
            <a:avLst/>
          </a:prstGeom>
        </p:spPr>
      </p:pic>
    </p:spTree>
    <p:extLst>
      <p:ext uri="{BB962C8B-B14F-4D97-AF65-F5344CB8AC3E}">
        <p14:creationId xmlns:p14="http://schemas.microsoft.com/office/powerpoint/2010/main" val="1617808545"/>
      </p:ext>
    </p:extLst>
  </p:cSld>
  <p:clrMapOvr>
    <a:masterClrMapping/>
  </p:clrMapOvr>
  <mc:AlternateContent xmlns:mc="http://schemas.openxmlformats.org/markup-compatibility/2006">
    <mc:Choice xmlns:p14="http://schemas.microsoft.com/office/powerpoint/2010/main" Requires="p14">
      <p:transition spd="slow" p14:dur="2000" advTm="55575"/>
    </mc:Choice>
    <mc:Fallback>
      <p:transition spd="slow" advTm="55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D7425-B5E5-3B78-7BFB-DCE71729E1C7}"/>
              </a:ext>
            </a:extLst>
          </p:cNvPr>
          <p:cNvSpPr txBox="1"/>
          <p:nvPr/>
        </p:nvSpPr>
        <p:spPr>
          <a:xfrm flipH="1">
            <a:off x="552450" y="907017"/>
            <a:ext cx="11096624" cy="5632311"/>
          </a:xfrm>
          <a:prstGeom prst="rect">
            <a:avLst/>
          </a:prstGeom>
          <a:noFill/>
        </p:spPr>
        <p:txBody>
          <a:bodyPr wrap="square" rtlCol="0">
            <a:spAutoFit/>
          </a:bodyPr>
          <a:lstStyle/>
          <a:p>
            <a:pPr algn="just"/>
            <a:endParaRPr lang="en-US" b="1" i="0" dirty="0">
              <a:effectLst/>
              <a:latin typeface="Söhne"/>
            </a:endParaRPr>
          </a:p>
          <a:p>
            <a:pPr algn="just"/>
            <a:r>
              <a:rPr lang="en-US" b="1" i="0" dirty="0">
                <a:effectLst/>
                <a:latin typeface="Söhne"/>
              </a:rPr>
              <a:t>7.</a:t>
            </a:r>
            <a:r>
              <a:rPr lang="en-US" b="1" i="0" u="sng" dirty="0">
                <a:effectLst/>
                <a:latin typeface="Söhne"/>
              </a:rPr>
              <a:t>Task execution: </a:t>
            </a:r>
            <a:r>
              <a:rPr lang="en-US" b="0" i="0" dirty="0">
                <a:effectLst/>
                <a:latin typeface="Söhne"/>
              </a:rPr>
              <a:t>The threads execute the scheduled tasks concurrently. For example, one thread might be monitoring network traffic, while another thread is analyzing system logs.</a:t>
            </a:r>
          </a:p>
          <a:p>
            <a:pPr algn="just"/>
            <a:r>
              <a:rPr lang="en-US" b="1" i="0" dirty="0">
                <a:effectLst/>
                <a:latin typeface="Söhne"/>
              </a:rPr>
              <a:t>8.</a:t>
            </a:r>
            <a:r>
              <a:rPr lang="en-US" b="1" i="0" u="sng" dirty="0">
                <a:effectLst/>
                <a:latin typeface="Söhne"/>
              </a:rPr>
              <a:t>Data processing: </a:t>
            </a:r>
            <a:r>
              <a:rPr lang="en-US" b="0" i="0" dirty="0">
                <a:effectLst/>
                <a:latin typeface="Söhne"/>
              </a:rPr>
              <a:t>As the threads perform their tasks, they process large amounts of data, such as network packets, system logs, or security scan results. Each thread processes data independently, without interfering with other threads.</a:t>
            </a:r>
          </a:p>
          <a:p>
            <a:pPr algn="just"/>
            <a:r>
              <a:rPr lang="en-US" b="1" dirty="0">
                <a:latin typeface="Söhne"/>
              </a:rPr>
              <a:t>9.</a:t>
            </a:r>
            <a:r>
              <a:rPr lang="en-US" b="1" i="0" u="sng" dirty="0">
                <a:effectLst/>
                <a:latin typeface="Söhne"/>
              </a:rPr>
              <a:t>Event detection: </a:t>
            </a:r>
            <a:r>
              <a:rPr lang="en-US" b="0" i="0" dirty="0">
                <a:effectLst/>
                <a:latin typeface="Söhne"/>
              </a:rPr>
              <a:t>The threads use various algorithms and heuristics to detect security events, such as suspicious network traffic patterns, system errors, or malware infections. When an event is detected, the thread may raise an alert or take other actions, such as blocking network traffic or quarantining infected files.</a:t>
            </a:r>
          </a:p>
          <a:p>
            <a:pPr algn="just"/>
            <a:r>
              <a:rPr lang="en-US" b="1" dirty="0">
                <a:latin typeface="Söhne"/>
              </a:rPr>
              <a:t>10.</a:t>
            </a:r>
            <a:r>
              <a:rPr lang="en-US" b="1" i="0" u="sng" dirty="0">
                <a:effectLst/>
                <a:latin typeface="Söhne"/>
              </a:rPr>
              <a:t>Thread synchronization: </a:t>
            </a:r>
            <a:r>
              <a:rPr lang="en-US" b="0" i="0" dirty="0">
                <a:effectLst/>
                <a:latin typeface="Söhne"/>
              </a:rPr>
              <a:t>If multiple threads need to access shared resources or data structures, they use thread synchronization techniques, such as mutexes or semaphores, to avoid race conditions or other synchronization issues.</a:t>
            </a:r>
          </a:p>
          <a:p>
            <a:pPr algn="just"/>
            <a:r>
              <a:rPr lang="en-US" b="1" i="0" dirty="0">
                <a:effectLst/>
                <a:latin typeface="Söhne"/>
              </a:rPr>
              <a:t>11.</a:t>
            </a:r>
            <a:r>
              <a:rPr lang="en-US" b="1" i="0" u="sng" dirty="0">
                <a:effectLst/>
                <a:latin typeface="Söhne"/>
              </a:rPr>
              <a:t>Task completion: </a:t>
            </a:r>
            <a:r>
              <a:rPr lang="en-US" b="0" i="0" dirty="0">
                <a:effectLst/>
                <a:latin typeface="Söhne"/>
              </a:rPr>
              <a:t>When a thread completes its task, it either exits or is returned to a thread pool for reuse. The system continues to schedule and execute tasks using multiple threads, allowing it to perform multiple security functions concurrently.</a:t>
            </a:r>
          </a:p>
          <a:p>
            <a:pPr algn="just"/>
            <a:endParaRPr lang="en-US" dirty="0">
              <a:latin typeface="Söhne"/>
            </a:endParaRPr>
          </a:p>
          <a:p>
            <a:pPr algn="just"/>
            <a:r>
              <a:rPr lang="en-US" b="0" i="0" dirty="0">
                <a:effectLst/>
                <a:latin typeface="Söhne"/>
              </a:rPr>
              <a:t>Overall, the workflow of threads in a security management system is designed to maximize performance, scalability, and responsiveness, while minimizing the risk of security threats or data loss. The specific implementation of thread-based security management systems may vary depending on the specific needs of the organization or the security environment.</a:t>
            </a:r>
          </a:p>
        </p:txBody>
      </p:sp>
      <p:sp>
        <p:nvSpPr>
          <p:cNvPr id="3" name="TextBox 2">
            <a:extLst>
              <a:ext uri="{FF2B5EF4-FFF2-40B4-BE49-F238E27FC236}">
                <a16:creationId xmlns:a16="http://schemas.microsoft.com/office/drawing/2014/main" id="{BEFB2F9C-965F-0728-B557-3A8DA34D78EB}"/>
              </a:ext>
            </a:extLst>
          </p:cNvPr>
          <p:cNvSpPr txBox="1"/>
          <p:nvPr/>
        </p:nvSpPr>
        <p:spPr>
          <a:xfrm flipH="1">
            <a:off x="1388744" y="304800"/>
            <a:ext cx="9145906" cy="862800"/>
          </a:xfrm>
          <a:prstGeom prst="rect">
            <a:avLst/>
          </a:prstGeom>
          <a:noFill/>
        </p:spPr>
        <p:txBody>
          <a:bodyPr wrap="square" rtlCol="0">
            <a:spAutoFit/>
          </a:bodyPr>
          <a:lstStyle/>
          <a:p>
            <a:pPr marL="489585" algn="ctr">
              <a:lnSpc>
                <a:spcPct val="107000"/>
              </a:lnSpc>
              <a:spcAft>
                <a:spcPts val="0"/>
              </a:spcAft>
            </a:pPr>
            <a:r>
              <a:rPr lang="en-US" sz="2400" b="1" u="sng" dirty="0">
                <a:solidFill>
                  <a:srgbClr val="46B0FA"/>
                </a:solidFill>
                <a:latin typeface="Arial" panose="020B0604020202020204" pitchFamily="34" charset="0"/>
                <a:cs typeface="Arial" panose="020B0604020202020204" pitchFamily="34" charset="0"/>
              </a:rPr>
              <a:t>WORKFLOW OF THREADS IN SECURITY MANAGEMENT SYSTEM</a:t>
            </a:r>
            <a:endParaRPr lang="en-IN" sz="2400" u="sng" dirty="0">
              <a:effectLst/>
              <a:latin typeface="Calibri" panose="020F0502020204030204" pitchFamily="34" charset="0"/>
              <a:ea typeface="Calibri" panose="020F0502020204030204" pitchFamily="34" charset="0"/>
            </a:endParaRPr>
          </a:p>
        </p:txBody>
      </p:sp>
      <p:pic>
        <p:nvPicPr>
          <p:cNvPr id="4" name="Audio 3">
            <a:hlinkClick r:id="" action="ppaction://media"/>
            <a:extLst>
              <a:ext uri="{FF2B5EF4-FFF2-40B4-BE49-F238E27FC236}">
                <a16:creationId xmlns:a16="http://schemas.microsoft.com/office/drawing/2014/main" id="{98E18B36-108B-7834-8248-11E84E3178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53650" y="526017"/>
            <a:ext cx="762000" cy="762000"/>
          </a:xfrm>
          <a:prstGeom prst="rect">
            <a:avLst/>
          </a:prstGeom>
        </p:spPr>
      </p:pic>
    </p:spTree>
    <p:extLst>
      <p:ext uri="{BB962C8B-B14F-4D97-AF65-F5344CB8AC3E}">
        <p14:creationId xmlns:p14="http://schemas.microsoft.com/office/powerpoint/2010/main" val="1161146128"/>
      </p:ext>
    </p:extLst>
  </p:cSld>
  <p:clrMapOvr>
    <a:masterClrMapping/>
  </p:clrMapOvr>
  <mc:AlternateContent xmlns:mc="http://schemas.openxmlformats.org/markup-compatibility/2006">
    <mc:Choice xmlns:p14="http://schemas.microsoft.com/office/powerpoint/2010/main" Requires="p14">
      <p:transition spd="slow" p14:dur="2000" advTm="29429"/>
    </mc:Choice>
    <mc:Fallback>
      <p:transition spd="slow" advTm="29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4"/>
          <a:stretch>
            <a:fillRect/>
          </a:stretch>
        </p:blipFill>
        <p:spPr>
          <a:xfrm>
            <a:off x="3992880" y="1709987"/>
            <a:ext cx="4206240" cy="1806854"/>
          </a:xfrm>
          <a:prstGeom prst="rect">
            <a:avLst/>
          </a:prstGeom>
        </p:spPr>
      </p:pic>
      <p:pic>
        <p:nvPicPr>
          <p:cNvPr id="8" name="Recorded Sound">
            <a:hlinkClick r:id="" action="ppaction://media"/>
            <a:extLst>
              <a:ext uri="{FF2B5EF4-FFF2-40B4-BE49-F238E27FC236}">
                <a16:creationId xmlns:a16="http://schemas.microsoft.com/office/drawing/2014/main" id="{5CD55EA5-7B0C-D3A0-BD08-96E9EDC4BE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69600" y="426977"/>
            <a:ext cx="682906" cy="682906"/>
          </a:xfrm>
          <a:prstGeom prst="rect">
            <a:avLst/>
          </a:prstGeom>
        </p:spPr>
      </p:pic>
    </p:spTree>
    <p:extLst>
      <p:ext uri="{BB962C8B-B14F-4D97-AF65-F5344CB8AC3E}">
        <p14:creationId xmlns:p14="http://schemas.microsoft.com/office/powerpoint/2010/main" val="3579348268"/>
      </p:ext>
    </p:extLst>
  </p:cSld>
  <p:clrMapOvr>
    <a:masterClrMapping/>
  </p:clrMapOvr>
  <mc:AlternateContent xmlns:mc="http://schemas.openxmlformats.org/markup-compatibility/2006">
    <mc:Choice xmlns:p14="http://schemas.microsoft.com/office/powerpoint/2010/main" Requires="p14">
      <p:transition spd="slow" p14:dur="2000" advTm="3191"/>
    </mc:Choice>
    <mc:Fallback>
      <p:transition spd="slow" advTm="3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8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14517</TotalTime>
  <Words>1165</Words>
  <Application>Microsoft Office PowerPoint</Application>
  <PresentationFormat>Widescreen</PresentationFormat>
  <Paragraphs>42</Paragraphs>
  <Slides>6</Slides>
  <Notes>0</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Algerian</vt:lpstr>
      <vt:lpstr>Arial</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Atin Anant</cp:lastModifiedBy>
  <cp:revision>611</cp:revision>
  <dcterms:created xsi:type="dcterms:W3CDTF">2021-05-06T09:42:21Z</dcterms:created>
  <dcterms:modified xsi:type="dcterms:W3CDTF">2023-03-05T17:50:19Z</dcterms:modified>
</cp:coreProperties>
</file>